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7" r:id="rId2"/>
    <p:sldId id="260" r:id="rId3"/>
    <p:sldId id="299" r:id="rId4"/>
    <p:sldId id="297" r:id="rId5"/>
    <p:sldId id="29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1" r:id="rId15"/>
    <p:sldId id="270" r:id="rId16"/>
    <p:sldId id="271" r:id="rId17"/>
    <p:sldId id="272" r:id="rId18"/>
    <p:sldId id="273" r:id="rId19"/>
    <p:sldId id="303" r:id="rId20"/>
    <p:sldId id="275" r:id="rId21"/>
    <p:sldId id="276" r:id="rId22"/>
    <p:sldId id="277" r:id="rId23"/>
    <p:sldId id="278" r:id="rId24"/>
    <p:sldId id="302" r:id="rId25"/>
    <p:sldId id="279" r:id="rId26"/>
    <p:sldId id="280" r:id="rId27"/>
    <p:sldId id="282" r:id="rId28"/>
    <p:sldId id="283" r:id="rId29"/>
    <p:sldId id="284" r:id="rId30"/>
    <p:sldId id="281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00" r:id="rId40"/>
    <p:sldId id="293" r:id="rId41"/>
    <p:sldId id="295" r:id="rId42"/>
    <p:sldId id="296" r:id="rId43"/>
    <p:sldId id="30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6B15"/>
    <a:srgbClr val="58734A"/>
    <a:srgbClr val="ECEBE9"/>
    <a:srgbClr val="FFFFFF"/>
    <a:srgbClr val="4D3531"/>
    <a:srgbClr val="E94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20" y="60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E89C7-0037-47C1-83C9-E2AB4A49A195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B1EE6-6F16-4E06-B664-87486E179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3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6B42B7B-7D35-4A87-9484-BD077E13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869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2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C0C81-3E3C-431E-93EB-DDADE6BB5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3130F-A7F3-4514-8BC4-D04EED0D0CBC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82E693-B9B8-4691-B2D3-2E462B65D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42C57-5C8E-41DB-A8CC-F4042BDC9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DC9B6-7F69-4061-831E-B7D3B7FE8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4376207-7DE5-4366-B497-59E304725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9994"/>
              </p:ext>
            </p:extLst>
          </p:nvPr>
        </p:nvGraphicFramePr>
        <p:xfrm>
          <a:off x="1970202" y="251460"/>
          <a:ext cx="9628768" cy="6355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07192">
                  <a:extLst>
                    <a:ext uri="{9D8B030D-6E8A-4147-A177-3AD203B41FA5}">
                      <a16:colId xmlns:a16="http://schemas.microsoft.com/office/drawing/2014/main" val="1220592164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215796200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1950011276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897755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더 큰 목차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큰 목차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중간목차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8828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Prologue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표지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747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목차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7764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Epilogue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표지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274365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Prediction Model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Business</a:t>
                      </a:r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Understanding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분석배경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분석목표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270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Understanding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기술통계분석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Shape(0.5)</a:t>
                      </a:r>
                    </a:p>
                    <a:p>
                      <a:pPr algn="ctr" latinLnBrk="1"/>
                      <a:r>
                        <a:rPr lang="en-US" altLang="ko-KR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(0.5)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EDA(4)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3340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Wrangling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피쳐</a:t>
                      </a:r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엔지니어링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외부데이터 활용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6764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Modeling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모델링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알고리즘 선택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알고리즘 튜닝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7539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Evaluation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평가식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 결과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099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Deploy -&gt; Optimization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03639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Optimization Model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Business Understanding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최적화 배경 및 목표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9838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Modeling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최적화 모델링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811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Evaluation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 결과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0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Deploy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비즈니스 적용 및 기대효과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8243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C7CAD99-53EB-4AF9-BB19-C619D936F425}"/>
              </a:ext>
            </a:extLst>
          </p:cNvPr>
          <p:cNvSpPr txBox="1"/>
          <p:nvPr/>
        </p:nvSpPr>
        <p:spPr>
          <a:xfrm>
            <a:off x="273191" y="328327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대략적인</a:t>
            </a:r>
            <a:endParaRPr lang="en-US" altLang="ko-KR" sz="2000" b="1" dirty="0"/>
          </a:p>
          <a:p>
            <a:r>
              <a:rPr lang="ko-KR" altLang="en-US" sz="2000" b="1" dirty="0"/>
              <a:t>페이지 분배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89298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749E9-EA9B-4523-BA88-C0FD6D803905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AFA0AB-AEAA-46CB-A397-1DB5A7E503B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AA7C55-8B83-43DD-AD41-4DD4CBABA8C4}"/>
              </a:ext>
            </a:extLst>
          </p:cNvPr>
          <p:cNvSpPr/>
          <p:nvPr/>
        </p:nvSpPr>
        <p:spPr>
          <a:xfrm>
            <a:off x="7102047" y="0"/>
            <a:ext cx="1605699" cy="52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85280-6F59-4CC1-BE9F-26A283BB6A5C}"/>
              </a:ext>
            </a:extLst>
          </p:cNvPr>
          <p:cNvSpPr/>
          <p:nvPr/>
        </p:nvSpPr>
        <p:spPr>
          <a:xfrm>
            <a:off x="9326772" y="1629000"/>
            <a:ext cx="1605699" cy="52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D2CFC-5F52-4696-B8D8-F641EA5153F5}"/>
              </a:ext>
            </a:extLst>
          </p:cNvPr>
          <p:cNvSpPr txBox="1"/>
          <p:nvPr/>
        </p:nvSpPr>
        <p:spPr>
          <a:xfrm>
            <a:off x="1007896" y="2089712"/>
            <a:ext cx="2012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분석목표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F04C7-C9D1-4C7B-8A4B-868E69D66559}"/>
              </a:ext>
            </a:extLst>
          </p:cNvPr>
          <p:cNvSpPr txBox="1"/>
          <p:nvPr/>
        </p:nvSpPr>
        <p:spPr>
          <a:xfrm>
            <a:off x="1007896" y="279759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하필 데이터인가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C3707-754B-422E-B88E-FD9BC0BF500C}"/>
              </a:ext>
            </a:extLst>
          </p:cNvPr>
          <p:cNvSpPr txBox="1"/>
          <p:nvPr/>
        </p:nvSpPr>
        <p:spPr>
          <a:xfrm>
            <a:off x="1007896" y="3259263"/>
            <a:ext cx="1542410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455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2C8ECA-3032-4379-9953-AF045B67C0D0}"/>
              </a:ext>
            </a:extLst>
          </p:cNvPr>
          <p:cNvSpPr/>
          <p:nvPr/>
        </p:nvSpPr>
        <p:spPr>
          <a:xfrm rot="10800000">
            <a:off x="6095999" y="0"/>
            <a:ext cx="6096000" cy="408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0304A-999A-4B1C-BDC4-6BB49525CF21}"/>
              </a:ext>
            </a:extLst>
          </p:cNvPr>
          <p:cNvSpPr/>
          <p:nvPr/>
        </p:nvSpPr>
        <p:spPr>
          <a:xfrm rot="10800000">
            <a:off x="6096000" y="4412343"/>
            <a:ext cx="6096000" cy="244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F49F9-2692-41B5-8EDE-2EB34120F544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02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F5DF-938C-4EDF-8EBB-FC665CB5BDDF}"/>
              </a:ext>
            </a:extLst>
          </p:cNvPr>
          <p:cNvSpPr txBox="1"/>
          <p:nvPr/>
        </p:nvSpPr>
        <p:spPr>
          <a:xfrm>
            <a:off x="865300" y="2562909"/>
            <a:ext cx="300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D9CD1-C9EF-4526-A661-94BA57719D42}"/>
              </a:ext>
            </a:extLst>
          </p:cNvPr>
          <p:cNvSpPr txBox="1"/>
          <p:nvPr/>
        </p:nvSpPr>
        <p:spPr>
          <a:xfrm>
            <a:off x="865300" y="3971845"/>
            <a:ext cx="15568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확보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기술 통계량 확인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EDA</a:t>
            </a:r>
            <a:endParaRPr lang="ko-KR" altLang="en-US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 descr="과일, 음식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8C27B0D-9189-4186-AA3E-ED5C1F35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0" t="15172" r="17557" b="15937"/>
          <a:stretch/>
        </p:blipFill>
        <p:spPr>
          <a:xfrm>
            <a:off x="6096001" y="0"/>
            <a:ext cx="6095999" cy="408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ABE304-B545-442D-9510-718F5E069125}"/>
              </a:ext>
            </a:extLst>
          </p:cNvPr>
          <p:cNvSpPr txBox="1"/>
          <p:nvPr/>
        </p:nvSpPr>
        <p:spPr>
          <a:xfrm rot="20923622">
            <a:off x="4481664" y="3144266"/>
            <a:ext cx="294622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완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  성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851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04F9CAA-713D-4B63-A6AC-3F008F4CB684}"/>
              </a:ext>
            </a:extLst>
          </p:cNvPr>
          <p:cNvSpPr/>
          <p:nvPr/>
        </p:nvSpPr>
        <p:spPr>
          <a:xfrm rot="8100000">
            <a:off x="9460450" y="2464594"/>
            <a:ext cx="1605699" cy="52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1007896" y="2089712"/>
            <a:ext cx="5708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확보는 이렇게 했다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3CE51-B71D-46B3-B814-F512A89276CF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3F6F98-33B9-4A15-882A-518BCD83966E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4CBA8-1485-43EC-8314-45837FD8298A}"/>
              </a:ext>
            </a:extLst>
          </p:cNvPr>
          <p:cNvSpPr txBox="1"/>
          <p:nvPr/>
        </p:nvSpPr>
        <p:spPr>
          <a:xfrm>
            <a:off x="1007896" y="2797598"/>
            <a:ext cx="6662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NS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홈쇼핑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API,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크롤링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기상청 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A4AFE-6C7F-4BC5-8A44-D5601A553E8F}"/>
              </a:ext>
            </a:extLst>
          </p:cNvPr>
          <p:cNvSpPr txBox="1"/>
          <p:nvPr/>
        </p:nvSpPr>
        <p:spPr>
          <a:xfrm>
            <a:off x="1007896" y="3259263"/>
            <a:ext cx="1542410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91663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28247F-DFCA-459C-A63C-73087E1C0913}"/>
              </a:ext>
            </a:extLst>
          </p:cNvPr>
          <p:cNvSpPr/>
          <p:nvPr/>
        </p:nvSpPr>
        <p:spPr>
          <a:xfrm rot="5400000">
            <a:off x="7807750" y="3540552"/>
            <a:ext cx="1605699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294FCA-DF57-4D9C-A77C-4EDC8CA267DA}"/>
              </a:ext>
            </a:extLst>
          </p:cNvPr>
          <p:cNvSpPr/>
          <p:nvPr/>
        </p:nvSpPr>
        <p:spPr>
          <a:xfrm rot="5400000">
            <a:off x="8874550" y="1649630"/>
            <a:ext cx="1605699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DF9C1-9F35-49ED-895E-6733101E2B4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0C650F-467B-46E6-B552-B2C99F61FB83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5324D-9663-4294-ACFE-6CA32D18FFD8}"/>
              </a:ext>
            </a:extLst>
          </p:cNvPr>
          <p:cNvSpPr txBox="1"/>
          <p:nvPr/>
        </p:nvSpPr>
        <p:spPr>
          <a:xfrm>
            <a:off x="1007896" y="2089712"/>
            <a:ext cx="4984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어떻게 생겼나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11916-4167-478C-87A0-EFD3180F6BBD}"/>
              </a:ext>
            </a:extLst>
          </p:cNvPr>
          <p:cNvSpPr txBox="1"/>
          <p:nvPr/>
        </p:nvSpPr>
        <p:spPr>
          <a:xfrm>
            <a:off x="1007896" y="2797598"/>
            <a:ext cx="3380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 Shape, Data Type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659A3-E888-4789-99BE-7ECC8C326AA5}"/>
              </a:ext>
            </a:extLst>
          </p:cNvPr>
          <p:cNvSpPr txBox="1"/>
          <p:nvPr/>
        </p:nvSpPr>
        <p:spPr>
          <a:xfrm>
            <a:off x="1007896" y="3259263"/>
            <a:ext cx="1542410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F0B48A-031D-45A5-8F4F-3ED6C6B24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54" y="154042"/>
            <a:ext cx="6067425" cy="17478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B532FB-EA1B-4234-8B40-96B58EDA0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29" y="1972110"/>
            <a:ext cx="6534150" cy="1814513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AFD7163-AD11-4E41-BB52-E51E5EE57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06" y="5066933"/>
            <a:ext cx="2824163" cy="1976438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27EDB0E-7708-4681-BF45-B4D57D744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05" y="2891291"/>
            <a:ext cx="161448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7DE13-1CCC-45A8-9BEB-305AA1BFAA09}"/>
              </a:ext>
            </a:extLst>
          </p:cNvPr>
          <p:cNvSpPr txBox="1"/>
          <p:nvPr/>
        </p:nvSpPr>
        <p:spPr>
          <a:xfrm>
            <a:off x="1007896" y="2089712"/>
            <a:ext cx="5283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어떻게 생겼나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4A65-6A43-4E38-B9BB-AD8BABC4291D}"/>
              </a:ext>
            </a:extLst>
          </p:cNvPr>
          <p:cNvSpPr txBox="1"/>
          <p:nvPr/>
        </p:nvSpPr>
        <p:spPr>
          <a:xfrm>
            <a:off x="1007896" y="2797598"/>
            <a:ext cx="463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Train/Test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기술 통계량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E67E9-1560-49A9-B778-C8C655100961}"/>
              </a:ext>
            </a:extLst>
          </p:cNvPr>
          <p:cNvSpPr txBox="1"/>
          <p:nvPr/>
        </p:nvSpPr>
        <p:spPr>
          <a:xfrm>
            <a:off x="1007896" y="3259263"/>
            <a:ext cx="256672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취급액에 대한 히스토그램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최대값 최소값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중앙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경향치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F1B6659-7EC6-4FDA-9C04-BA06722C5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93" y="1014456"/>
            <a:ext cx="5550216" cy="21505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683E8C-2ABA-4067-A4A7-B5095954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91" y="3964305"/>
            <a:ext cx="31813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99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7DE13-1CCC-45A8-9BEB-305AA1BFAA09}"/>
              </a:ext>
            </a:extLst>
          </p:cNvPr>
          <p:cNvSpPr txBox="1"/>
          <p:nvPr/>
        </p:nvSpPr>
        <p:spPr>
          <a:xfrm>
            <a:off x="1007896" y="2089712"/>
            <a:ext cx="5283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어떻게 생겼나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4A65-6A43-4E38-B9BB-AD8BABC4291D}"/>
              </a:ext>
            </a:extLst>
          </p:cNvPr>
          <p:cNvSpPr txBox="1"/>
          <p:nvPr/>
        </p:nvSpPr>
        <p:spPr>
          <a:xfrm>
            <a:off x="1007896" y="2797598"/>
            <a:ext cx="4666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Train/Test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Column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별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Values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E67E9-1560-49A9-B778-C8C655100961}"/>
              </a:ext>
            </a:extLst>
          </p:cNvPr>
          <p:cNvSpPr txBox="1"/>
          <p:nvPr/>
        </p:nvSpPr>
        <p:spPr>
          <a:xfrm>
            <a:off x="1007896" y="3259263"/>
            <a:ext cx="1542410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 descr="측정기이(가) 표시된 사진&#10;&#10;자동 생성된 설명">
            <a:extLst>
              <a:ext uri="{FF2B5EF4-FFF2-40B4-BE49-F238E27FC236}">
                <a16:creationId xmlns:a16="http://schemas.microsoft.com/office/drawing/2014/main" id="{98EC9BB3-51D9-4369-9266-84106F375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08" y="884817"/>
            <a:ext cx="5514975" cy="1419225"/>
          </a:xfrm>
          <a:prstGeom prst="rect">
            <a:avLst/>
          </a:prstGeom>
        </p:spPr>
      </p:pic>
      <p:pic>
        <p:nvPicPr>
          <p:cNvPr id="11" name="그림 10" descr="측정기이(가) 표시된 사진&#10;&#10;자동 생성된 설명">
            <a:extLst>
              <a:ext uri="{FF2B5EF4-FFF2-40B4-BE49-F238E27FC236}">
                <a16:creationId xmlns:a16="http://schemas.microsoft.com/office/drawing/2014/main" id="{A16EBA82-0887-44C9-B348-F5EF4A6ED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20" y="2574503"/>
            <a:ext cx="55435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5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1115739" y="1629000"/>
            <a:ext cx="4463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시각화를 통한 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EDA1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A8DC7-1B52-4F30-91BF-BCC50C7FD30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CDF32-C96A-4353-B70A-96C45924BEE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C4EFE-5209-468E-B672-82A0EF064ABB}"/>
              </a:ext>
            </a:extLst>
          </p:cNvPr>
          <p:cNvSpPr txBox="1"/>
          <p:nvPr/>
        </p:nvSpPr>
        <p:spPr>
          <a:xfrm>
            <a:off x="1115739" y="2336886"/>
            <a:ext cx="368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방송시간별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차이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88F7F-636B-495E-A816-3618CEFB362A}"/>
              </a:ext>
            </a:extLst>
          </p:cNvPr>
          <p:cNvSpPr txBox="1"/>
          <p:nvPr/>
        </p:nvSpPr>
        <p:spPr>
          <a:xfrm>
            <a:off x="1115739" y="2798551"/>
            <a:ext cx="598241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요일별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9" name="그림 8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4A414EB9-08D0-4FF9-A699-2E26DF8F2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16" y="814390"/>
            <a:ext cx="2578354" cy="1847482"/>
          </a:xfrm>
          <a:prstGeom prst="rect">
            <a:avLst/>
          </a:prstGeom>
        </p:spPr>
      </p:pic>
      <p:pic>
        <p:nvPicPr>
          <p:cNvPr id="11" name="그림 10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3BA91227-40D1-4F7C-989D-067BA19F9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55" y="1874810"/>
            <a:ext cx="4845411" cy="1847482"/>
          </a:xfrm>
          <a:prstGeom prst="rect">
            <a:avLst/>
          </a:prstGeom>
        </p:spPr>
      </p:pic>
      <p:pic>
        <p:nvPicPr>
          <p:cNvPr id="13" name="그림 12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8F754270-287F-45EF-BBCC-94D9A366F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70" y="720236"/>
            <a:ext cx="2578354" cy="1847482"/>
          </a:xfrm>
          <a:prstGeom prst="rect">
            <a:avLst/>
          </a:prstGeom>
        </p:spPr>
      </p:pic>
      <p:pic>
        <p:nvPicPr>
          <p:cNvPr id="15" name="그림 14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F2C0E0F2-4279-4889-9DB1-05FD2D754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00" y="3858971"/>
            <a:ext cx="4845411" cy="1847482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9A206B7-470E-41CA-8C0A-F7BE87AD55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00" y="4691430"/>
            <a:ext cx="4845411" cy="184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43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F33B3-5729-48B3-9C6D-0C9FC9DDF1D1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0820D3-6CED-48C3-BC42-DB44A8166C7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F0057-4D49-4296-9805-58C2847CE819}"/>
              </a:ext>
            </a:extLst>
          </p:cNvPr>
          <p:cNvSpPr txBox="1"/>
          <p:nvPr/>
        </p:nvSpPr>
        <p:spPr>
          <a:xfrm>
            <a:off x="1115739" y="1629000"/>
            <a:ext cx="4463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시각화를 통한 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EDA2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4A0A2-57BB-46A9-BC3F-4030DA2D40AD}"/>
              </a:ext>
            </a:extLst>
          </p:cNvPr>
          <p:cNvSpPr txBox="1"/>
          <p:nvPr/>
        </p:nvSpPr>
        <p:spPr>
          <a:xfrm>
            <a:off x="1115739" y="2336886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상품명별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차이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A1EDD-D421-4EB0-A752-E4DA981A28E8}"/>
              </a:ext>
            </a:extLst>
          </p:cNvPr>
          <p:cNvSpPr txBox="1"/>
          <p:nvPr/>
        </p:nvSpPr>
        <p:spPr>
          <a:xfrm>
            <a:off x="1115739" y="2798551"/>
            <a:ext cx="1080745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무이자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/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유이자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여성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남성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추가구성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세트구성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브랜드별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등등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A865ABE-EC04-4AEA-BD82-F6C0B2CA1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72" y="247774"/>
            <a:ext cx="3433544" cy="2469268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B7F74CF-EA42-4EC4-AF7A-C6ABBA325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78" y="522765"/>
            <a:ext cx="3433544" cy="2460256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7CCCABA-41C8-4C10-89FE-1DA61CEA7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72" y="2194276"/>
            <a:ext cx="3433544" cy="2460256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28D4C796-024C-4FBC-A051-451A78333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590" y="2076440"/>
            <a:ext cx="3433544" cy="24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6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6FF5-5A9E-4A89-BDAF-55181635CBDB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5952BF-E870-4EB1-AC48-3103798C01F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13503-D35B-4670-87E2-F0E42130C18F}"/>
              </a:ext>
            </a:extLst>
          </p:cNvPr>
          <p:cNvSpPr txBox="1"/>
          <p:nvPr/>
        </p:nvSpPr>
        <p:spPr>
          <a:xfrm>
            <a:off x="1115739" y="1629000"/>
            <a:ext cx="4463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시각화를 통한 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EDA3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97E10-9ADE-4AE7-8327-8B315383ADC7}"/>
              </a:ext>
            </a:extLst>
          </p:cNvPr>
          <p:cNvSpPr txBox="1"/>
          <p:nvPr/>
        </p:nvSpPr>
        <p:spPr>
          <a:xfrm>
            <a:off x="1115739" y="2336886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상품별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C486A-BCEA-4A8F-94A3-A1FB589BCCCB}"/>
              </a:ext>
            </a:extLst>
          </p:cNvPr>
          <p:cNvSpPr txBox="1"/>
          <p:nvPr/>
        </p:nvSpPr>
        <p:spPr>
          <a:xfrm>
            <a:off x="1115739" y="2798551"/>
            <a:ext cx="201529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 방송 다른 단가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 방송 같은 단가 다른 상품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노출 시간별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차이</a:t>
            </a:r>
          </a:p>
        </p:txBody>
      </p:sp>
      <p:pic>
        <p:nvPicPr>
          <p:cNvPr id="4" name="그림 3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167CE388-5E72-47B6-A831-74F4420A8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29" y="3610725"/>
            <a:ext cx="8285018" cy="2164769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B1754DAA-12CF-4E62-8C15-FB019BCA7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134" y="770994"/>
            <a:ext cx="3288866" cy="2347957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75391B13-FB55-45CB-BD24-6DF78EA45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07" y="808964"/>
            <a:ext cx="3288866" cy="234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5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6FF5-5A9E-4A89-BDAF-55181635CBDB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5952BF-E870-4EB1-AC48-3103798C01F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13503-D35B-4670-87E2-F0E42130C18F}"/>
              </a:ext>
            </a:extLst>
          </p:cNvPr>
          <p:cNvSpPr txBox="1"/>
          <p:nvPr/>
        </p:nvSpPr>
        <p:spPr>
          <a:xfrm>
            <a:off x="1115739" y="1629000"/>
            <a:ext cx="4463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시각화를 통한 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EDA4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97E10-9ADE-4AE7-8327-8B315383ADC7}"/>
              </a:ext>
            </a:extLst>
          </p:cNvPr>
          <p:cNvSpPr txBox="1"/>
          <p:nvPr/>
        </p:nvSpPr>
        <p:spPr>
          <a:xfrm>
            <a:off x="1115739" y="2336886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외부데이터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C486A-BCEA-4A8F-94A3-A1FB589BCCCB}"/>
              </a:ext>
            </a:extLst>
          </p:cNvPr>
          <p:cNvSpPr txBox="1"/>
          <p:nvPr/>
        </p:nvSpPr>
        <p:spPr>
          <a:xfrm>
            <a:off x="1115739" y="2798551"/>
            <a:ext cx="201529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 방송 다른 단가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 방송 같은 단가 다른 상품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노출 시간별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차이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30B043E-1BAF-4CA9-8115-0262D834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531" y="3869111"/>
            <a:ext cx="7747462" cy="2024313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FE7E4AB8-D0B6-47B1-8E68-09A1CAA71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44" y="1442034"/>
            <a:ext cx="3075475" cy="2195614"/>
          </a:xfrm>
          <a:prstGeom prst="rect">
            <a:avLst/>
          </a:prstGeom>
        </p:spPr>
      </p:pic>
      <p:pic>
        <p:nvPicPr>
          <p:cNvPr id="15" name="그림 14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A3BAF102-F450-4FF4-9F1C-6A747404A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709618"/>
            <a:ext cx="6452538" cy="24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325945-0C1C-4814-99CF-C1FA363E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6FAE4D-DA3D-4698-8ED5-40FB908F1867}"/>
              </a:ext>
            </a:extLst>
          </p:cNvPr>
          <p:cNvSpPr/>
          <p:nvPr/>
        </p:nvSpPr>
        <p:spPr>
          <a:xfrm>
            <a:off x="1567992" y="2012371"/>
            <a:ext cx="23912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NS홈쇼핑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CI Color</a:t>
            </a:r>
          </a:p>
          <a:p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홍시색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233,71,48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개똥색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167,107,21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군밤색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77, 53, 49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오징어색 255,255,255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국방색 88,115,74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안개색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236,235,233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FD1AFF-0F6A-497C-B068-DF4A8B66B5E7}"/>
              </a:ext>
            </a:extLst>
          </p:cNvPr>
          <p:cNvSpPr/>
          <p:nvPr/>
        </p:nvSpPr>
        <p:spPr>
          <a:xfrm>
            <a:off x="3959258" y="2620651"/>
            <a:ext cx="1706252" cy="2262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4CF29D-63DF-4ECC-81FD-33A76FCE12E3}"/>
              </a:ext>
            </a:extLst>
          </p:cNvPr>
          <p:cNvSpPr/>
          <p:nvPr/>
        </p:nvSpPr>
        <p:spPr>
          <a:xfrm>
            <a:off x="3959258" y="2893592"/>
            <a:ext cx="1706252" cy="22624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6334D1-7AFB-4DB8-88B0-71C4CCED44DD}"/>
              </a:ext>
            </a:extLst>
          </p:cNvPr>
          <p:cNvSpPr/>
          <p:nvPr/>
        </p:nvSpPr>
        <p:spPr>
          <a:xfrm>
            <a:off x="3959258" y="3166533"/>
            <a:ext cx="1706252" cy="22624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743563-DCFB-4D7C-BD78-597C9CDD3E3C}"/>
              </a:ext>
            </a:extLst>
          </p:cNvPr>
          <p:cNvSpPr/>
          <p:nvPr/>
        </p:nvSpPr>
        <p:spPr>
          <a:xfrm>
            <a:off x="3959258" y="3439474"/>
            <a:ext cx="1706252" cy="22624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7A6811-4B8E-46E7-8A3B-E44175993D12}"/>
              </a:ext>
            </a:extLst>
          </p:cNvPr>
          <p:cNvSpPr/>
          <p:nvPr/>
        </p:nvSpPr>
        <p:spPr>
          <a:xfrm>
            <a:off x="3959258" y="3712415"/>
            <a:ext cx="1706252" cy="22624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D5ADD1-CE01-4460-8A5A-D0027BA3987E}"/>
              </a:ext>
            </a:extLst>
          </p:cNvPr>
          <p:cNvSpPr/>
          <p:nvPr/>
        </p:nvSpPr>
        <p:spPr>
          <a:xfrm>
            <a:off x="3959258" y="3985356"/>
            <a:ext cx="1706252" cy="22624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F22A60-7C5B-4068-9FD9-AE2FF4AB5237}"/>
              </a:ext>
            </a:extLst>
          </p:cNvPr>
          <p:cNvSpPr/>
          <p:nvPr/>
        </p:nvSpPr>
        <p:spPr>
          <a:xfrm>
            <a:off x="6785333" y="1596873"/>
            <a:ext cx="46309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글꼴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12pt </a:t>
            </a:r>
          </a:p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14pt </a:t>
            </a:r>
          </a:p>
          <a:p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16pt 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모두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18pt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60BF0-A85B-4743-A695-41D833784620}"/>
              </a:ext>
            </a:extLst>
          </p:cNvPr>
          <p:cNvSpPr txBox="1"/>
          <p:nvPr/>
        </p:nvSpPr>
        <p:spPr>
          <a:xfrm>
            <a:off x="6751712" y="3868971"/>
            <a:ext cx="3667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분석배경은 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40pt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95856D-5D32-4BE8-B6D5-9F9AB97393C1}"/>
              </a:ext>
            </a:extLst>
          </p:cNvPr>
          <p:cNvSpPr txBox="1"/>
          <p:nvPr/>
        </p:nvSpPr>
        <p:spPr>
          <a:xfrm>
            <a:off x="6785333" y="4576857"/>
            <a:ext cx="3440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하필 데이터인가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 24pt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ED51F9-CB3C-4515-9701-5BE781D8B313}"/>
              </a:ext>
            </a:extLst>
          </p:cNvPr>
          <p:cNvSpPr txBox="1"/>
          <p:nvPr/>
        </p:nvSpPr>
        <p:spPr>
          <a:xfrm>
            <a:off x="6785333" y="5038522"/>
            <a:ext cx="2217274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줄간격은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1.5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40028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05127-1B03-4110-A880-D59B01FEB25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03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3BEDA-CC17-4A01-BE96-5573BD045C82}"/>
              </a:ext>
            </a:extLst>
          </p:cNvPr>
          <p:cNvSpPr txBox="1"/>
          <p:nvPr/>
        </p:nvSpPr>
        <p:spPr>
          <a:xfrm>
            <a:off x="865300" y="2562909"/>
            <a:ext cx="2898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4273E-3142-4A97-AAE5-7B80A3453039}"/>
              </a:ext>
            </a:extLst>
          </p:cNvPr>
          <p:cNvSpPr txBox="1"/>
          <p:nvPr/>
        </p:nvSpPr>
        <p:spPr>
          <a:xfrm>
            <a:off x="865300" y="3971845"/>
            <a:ext cx="15568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피쳐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엔지니어링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활용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2B99F-CCD6-4C7A-8B45-8C8ACE25474E}"/>
              </a:ext>
            </a:extLst>
          </p:cNvPr>
          <p:cNvSpPr/>
          <p:nvPr/>
        </p:nvSpPr>
        <p:spPr>
          <a:xfrm rot="5400000">
            <a:off x="7561942" y="210458"/>
            <a:ext cx="4840516" cy="441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DC5115FC-14C4-4DB8-94E7-79CA97AEB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t="1721" r="65143" b="31472"/>
          <a:stretch/>
        </p:blipFill>
        <p:spPr>
          <a:xfrm>
            <a:off x="6095999" y="-1"/>
            <a:ext cx="1262744" cy="4840515"/>
          </a:xfrm>
          <a:prstGeom prst="rect">
            <a:avLst/>
          </a:prstGeom>
        </p:spPr>
      </p:pic>
      <p:pic>
        <p:nvPicPr>
          <p:cNvPr id="12" name="그림 11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B64A505B-6CAB-4F5C-86D2-FF799CC5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9" t="72679" r="20673" b="3630"/>
          <a:stretch/>
        </p:blipFill>
        <p:spPr>
          <a:xfrm>
            <a:off x="6095999" y="5141396"/>
            <a:ext cx="6095999" cy="1716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7C2F3-EE9B-46B5-BD0A-924BEE024B0F}"/>
              </a:ext>
            </a:extLst>
          </p:cNvPr>
          <p:cNvSpPr txBox="1"/>
          <p:nvPr/>
        </p:nvSpPr>
        <p:spPr>
          <a:xfrm rot="20923622">
            <a:off x="4622887" y="3074881"/>
            <a:ext cx="294622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완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  성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06054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3546286" y="3075057"/>
            <a:ext cx="5099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함수를 통한 기본 </a:t>
            </a:r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17831-3911-4438-A080-45DB6C7483B0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A08BCF-6483-496D-ADB4-B1ABA4B80D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09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B21B883-8409-4C38-8B19-BD0A477C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64" y="312206"/>
            <a:ext cx="9153525" cy="559593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94767-9982-4CF4-A602-EEA4C450D74E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AE8A5D-5515-4372-808B-2CFCB434BCB2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3B08C-589D-49E6-B950-D36CD6235A0D}"/>
              </a:ext>
            </a:extLst>
          </p:cNvPr>
          <p:cNvSpPr txBox="1"/>
          <p:nvPr/>
        </p:nvSpPr>
        <p:spPr>
          <a:xfrm>
            <a:off x="1115739" y="1629000"/>
            <a:ext cx="3797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피쳐</a:t>
            </a:r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엔지니어링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47913-5FE5-4EB1-8B19-C18B42300DA7}"/>
              </a:ext>
            </a:extLst>
          </p:cNvPr>
          <p:cNvSpPr txBox="1"/>
          <p:nvPr/>
        </p:nvSpPr>
        <p:spPr>
          <a:xfrm>
            <a:off x="1115739" y="2336886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일단 상품명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FF6DD-F366-4FDE-93AE-9A0941453DA8}"/>
              </a:ext>
            </a:extLst>
          </p:cNvPr>
          <p:cNvSpPr txBox="1"/>
          <p:nvPr/>
        </p:nvSpPr>
        <p:spPr>
          <a:xfrm>
            <a:off x="1115739" y="2798551"/>
            <a:ext cx="297876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str.contains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활용한 특정 단어 포함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정규 표현식 전처리를 통한 상품 통일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3963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C3E2-DB48-451D-B2CD-05962D7DF4AE}"/>
              </a:ext>
            </a:extLst>
          </p:cNvPr>
          <p:cNvSpPr txBox="1"/>
          <p:nvPr/>
        </p:nvSpPr>
        <p:spPr>
          <a:xfrm>
            <a:off x="1115739" y="1629000"/>
            <a:ext cx="3797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피쳐</a:t>
            </a:r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엔지니어링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84F34-25FE-4B86-94DA-72FD0C131641}"/>
              </a:ext>
            </a:extLst>
          </p:cNvPr>
          <p:cNvSpPr txBox="1"/>
          <p:nvPr/>
        </p:nvSpPr>
        <p:spPr>
          <a:xfrm>
            <a:off x="1115739" y="233688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방송시간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B0389-E627-4DB4-B9A4-B190B0175666}"/>
              </a:ext>
            </a:extLst>
          </p:cNvPr>
          <p:cNvSpPr txBox="1"/>
          <p:nvPr/>
        </p:nvSpPr>
        <p:spPr>
          <a:xfrm>
            <a:off x="1115739" y="2798551"/>
            <a:ext cx="2970685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요일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 으로 나눠주었고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붙여서 만들었고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휴일평일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구분 나눴고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연단위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분 만들어주었고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3D8907-6E6B-485E-A50F-A127A399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31" y="4651375"/>
            <a:ext cx="91440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45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C3E2-DB48-451D-B2CD-05962D7DF4AE}"/>
              </a:ext>
            </a:extLst>
          </p:cNvPr>
          <p:cNvSpPr txBox="1"/>
          <p:nvPr/>
        </p:nvSpPr>
        <p:spPr>
          <a:xfrm>
            <a:off x="1115739" y="1629000"/>
            <a:ext cx="3797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피쳐</a:t>
            </a:r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엔지니어링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84F34-25FE-4B86-94DA-72FD0C131641}"/>
              </a:ext>
            </a:extLst>
          </p:cNvPr>
          <p:cNvSpPr txBox="1"/>
          <p:nvPr/>
        </p:nvSpPr>
        <p:spPr>
          <a:xfrm>
            <a:off x="1115739" y="2336886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노출시간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B0389-E627-4DB4-B9A4-B190B0175666}"/>
              </a:ext>
            </a:extLst>
          </p:cNvPr>
          <p:cNvSpPr txBox="1"/>
          <p:nvPr/>
        </p:nvSpPr>
        <p:spPr>
          <a:xfrm>
            <a:off x="1115739" y="2798551"/>
            <a:ext cx="2022798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Cast time, cast count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Fake weight, fake weight2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4F400D-700C-4A92-B260-381EE6CB1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01" y="313309"/>
            <a:ext cx="5877056" cy="25055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57BAF3-AC77-4812-8FE4-408AF6233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81" y="1566081"/>
            <a:ext cx="5827022" cy="24593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7B6CE0-C46E-45E3-A47C-58E248A20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59" y="797767"/>
            <a:ext cx="5911694" cy="2501693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90E6E510-729C-43D8-951F-AE516576D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67" y="3124063"/>
            <a:ext cx="5896299" cy="22361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333272-2AB2-492E-88B9-2B0154585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979" y="3044772"/>
            <a:ext cx="5892451" cy="2105272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E8D745F5-1DEA-43F2-91ED-A19D9F2FA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30" y="4658622"/>
            <a:ext cx="7451198" cy="22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57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FA003-196D-447E-8CEA-F78FB63763AF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6DA09-F251-4696-AF65-4778BBF140C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50D1A-53A9-4958-837D-23E982C5394A}"/>
              </a:ext>
            </a:extLst>
          </p:cNvPr>
          <p:cNvSpPr txBox="1"/>
          <p:nvPr/>
        </p:nvSpPr>
        <p:spPr>
          <a:xfrm>
            <a:off x="1115739" y="1629000"/>
            <a:ext cx="5099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이렇게 썼다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5F611-9BC4-4BFC-86EC-4126A1CA4E65}"/>
              </a:ext>
            </a:extLst>
          </p:cNvPr>
          <p:cNvSpPr txBox="1"/>
          <p:nvPr/>
        </p:nvSpPr>
        <p:spPr>
          <a:xfrm>
            <a:off x="1115739" y="2336886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덩기덕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쿵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더러러러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F345A-070D-4C50-9E92-6B48A1405E93}"/>
              </a:ext>
            </a:extLst>
          </p:cNvPr>
          <p:cNvSpPr txBox="1"/>
          <p:nvPr/>
        </p:nvSpPr>
        <p:spPr>
          <a:xfrm>
            <a:off x="1115739" y="2798551"/>
            <a:ext cx="3070071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API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통해서 카테고리 세부 분류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대중소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크롤링해서 인터넷 최저가와 비교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크롤링해서 인터넷 리뷰 칼럼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기상청 날씨 데이터 통해서 외부 기온 칼럼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F3931D-AE54-4CFA-8E15-402D4698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454" y="186923"/>
            <a:ext cx="1562100" cy="2767013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84FC4C1B-0C32-42CD-8918-5B2E77D08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29" y="163031"/>
            <a:ext cx="1662113" cy="3281363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6459E495-0988-46A6-939A-DFF3E0EA8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217" y="247774"/>
            <a:ext cx="1766888" cy="32480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B26B8E-F7D4-4A89-B8BD-4E076BF72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68" y="2905068"/>
            <a:ext cx="7967663" cy="19478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9A9134-621D-4953-B291-8E77587FA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96" y="3767108"/>
            <a:ext cx="7577138" cy="2000250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BC9898D3-C717-4474-BE44-C6ADCD8BA6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67" y="4459088"/>
            <a:ext cx="8253413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5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D07A7-DA54-4C65-B1BE-BB80888A418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04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57D13-4A3D-4F7A-8ACE-012FB5913C54}"/>
              </a:ext>
            </a:extLst>
          </p:cNvPr>
          <p:cNvSpPr txBox="1"/>
          <p:nvPr/>
        </p:nvSpPr>
        <p:spPr>
          <a:xfrm>
            <a:off x="865300" y="2562909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6332D-DFE2-44D7-9317-6D6547DF6EEB}"/>
              </a:ext>
            </a:extLst>
          </p:cNvPr>
          <p:cNvSpPr txBox="1"/>
          <p:nvPr/>
        </p:nvSpPr>
        <p:spPr>
          <a:xfrm>
            <a:off x="865300" y="3971845"/>
            <a:ext cx="137409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비교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파라미터 튜닝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 모형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55167-13C2-4539-AB50-87D0894E1327}"/>
              </a:ext>
            </a:extLst>
          </p:cNvPr>
          <p:cNvSpPr/>
          <p:nvPr/>
        </p:nvSpPr>
        <p:spPr>
          <a:xfrm rot="5400000">
            <a:off x="4332096" y="1763903"/>
            <a:ext cx="4533210" cy="1005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5DB7C-669C-492F-9275-E55A1605EBB8}"/>
              </a:ext>
            </a:extLst>
          </p:cNvPr>
          <p:cNvSpPr/>
          <p:nvPr/>
        </p:nvSpPr>
        <p:spPr>
          <a:xfrm rot="5400000">
            <a:off x="8670174" y="-1172096"/>
            <a:ext cx="2349732" cy="46939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8A819-9ED3-44E9-86E4-B273B687C84D}"/>
              </a:ext>
            </a:extLst>
          </p:cNvPr>
          <p:cNvSpPr/>
          <p:nvPr/>
        </p:nvSpPr>
        <p:spPr>
          <a:xfrm rot="5400000">
            <a:off x="7777726" y="2443725"/>
            <a:ext cx="4134628" cy="46939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2C0F0F-EDB5-469E-986E-07AE8735C235}"/>
              </a:ext>
            </a:extLst>
          </p:cNvPr>
          <p:cNvSpPr/>
          <p:nvPr/>
        </p:nvSpPr>
        <p:spPr>
          <a:xfrm rot="5400000">
            <a:off x="5682683" y="5445055"/>
            <a:ext cx="1820487" cy="1005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4B97C5CB-BFB9-4065-AE3A-14B34DDF2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4" r="62067" b="33899"/>
          <a:stretch/>
        </p:blipFill>
        <p:spPr>
          <a:xfrm>
            <a:off x="6095999" y="-1"/>
            <a:ext cx="999629" cy="4533211"/>
          </a:xfrm>
          <a:prstGeom prst="rect">
            <a:avLst/>
          </a:prstGeom>
        </p:spPr>
      </p:pic>
      <p:pic>
        <p:nvPicPr>
          <p:cNvPr id="13" name="그림 12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55C6FF58-22C3-4A56-9750-1130BD92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2" t="39711" r="12875"/>
          <a:stretch/>
        </p:blipFill>
        <p:spPr>
          <a:xfrm>
            <a:off x="7503855" y="2723371"/>
            <a:ext cx="4688146" cy="41346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8529F-6C58-4B51-B852-D3AEB73D5ACA}"/>
              </a:ext>
            </a:extLst>
          </p:cNvPr>
          <p:cNvSpPr txBox="1"/>
          <p:nvPr/>
        </p:nvSpPr>
        <p:spPr>
          <a:xfrm rot="20923622">
            <a:off x="4481664" y="3144266"/>
            <a:ext cx="294622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완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  성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4039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0BE8E-0E37-409D-8149-310ED57B9468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ACEA0E-041F-4E07-9B07-0FACA37320D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69183-04F5-4875-85C6-5C42CE0B2363}"/>
              </a:ext>
            </a:extLst>
          </p:cNvPr>
          <p:cNvSpPr txBox="1"/>
          <p:nvPr/>
        </p:nvSpPr>
        <p:spPr>
          <a:xfrm>
            <a:off x="1115739" y="1629000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학습을 위한 </a:t>
            </a:r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D6484-6F9D-49F4-A08A-0A69925DFB18}"/>
              </a:ext>
            </a:extLst>
          </p:cNvPr>
          <p:cNvSpPr txBox="1"/>
          <p:nvPr/>
        </p:nvSpPr>
        <p:spPr>
          <a:xfrm>
            <a:off x="1115739" y="2336886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 뭐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그런거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51A40-D19C-496C-BAF1-DA39C2C03096}"/>
              </a:ext>
            </a:extLst>
          </p:cNvPr>
          <p:cNvSpPr txBox="1"/>
          <p:nvPr/>
        </p:nvSpPr>
        <p:spPr>
          <a:xfrm>
            <a:off x="1115739" y="2798551"/>
            <a:ext cx="336528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라벨 인코더 써서 범주형 변수 인코딩 해줬고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취해서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조정해서 정규분포화 시켰고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셀렉션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해줬고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13187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70F7B-411E-4387-856E-10175858E5DE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35A814-35BD-4C36-919E-C920FF28BB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D9552-7174-4CA8-9B5D-E4BDF8B51E9F}"/>
              </a:ext>
            </a:extLst>
          </p:cNvPr>
          <p:cNvSpPr txBox="1"/>
          <p:nvPr/>
        </p:nvSpPr>
        <p:spPr>
          <a:xfrm>
            <a:off x="1115739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48F6C-C453-4AE2-97DC-B38498F23A31}"/>
              </a:ext>
            </a:extLst>
          </p:cNvPr>
          <p:cNvSpPr txBox="1"/>
          <p:nvPr/>
        </p:nvSpPr>
        <p:spPr>
          <a:xfrm>
            <a:off x="1115739" y="2336886"/>
            <a:ext cx="281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이것저것 써봤습니다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36F08-B753-4BA7-90B8-89BC4D3A66E9}"/>
              </a:ext>
            </a:extLst>
          </p:cNvPr>
          <p:cNvSpPr txBox="1"/>
          <p:nvPr/>
        </p:nvSpPr>
        <p:spPr>
          <a:xfrm>
            <a:off x="1115739" y="2798551"/>
            <a:ext cx="1322798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랜덤 포레스트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그라디언트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부스팅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라이트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지비엠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리니어 모델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딥러닝 모델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82408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C2751-E592-44BB-9AA2-C1E84EE961BB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598393-AD07-4DC3-A793-134A514C3807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C34A-CEBC-48D7-81B1-611BA96E6C6D}"/>
              </a:ext>
            </a:extLst>
          </p:cNvPr>
          <p:cNvSpPr txBox="1"/>
          <p:nvPr/>
        </p:nvSpPr>
        <p:spPr>
          <a:xfrm>
            <a:off x="1115739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튜닝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28BA0-E399-4269-B989-EAFB72DBFE6F}"/>
              </a:ext>
            </a:extLst>
          </p:cNvPr>
          <p:cNvSpPr txBox="1"/>
          <p:nvPr/>
        </p:nvSpPr>
        <p:spPr>
          <a:xfrm>
            <a:off x="1115739" y="2336886"/>
            <a:ext cx="5828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이걸로 하기로 했고 튜닝 해봤습니다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BABF9-90C4-4611-83CC-7BEF08CEDE2C}"/>
              </a:ext>
            </a:extLst>
          </p:cNvPr>
          <p:cNvSpPr txBox="1"/>
          <p:nvPr/>
        </p:nvSpPr>
        <p:spPr>
          <a:xfrm>
            <a:off x="1115739" y="2798551"/>
            <a:ext cx="211788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그리드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뭔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눈치 코치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하이퍼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파라미터 이거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이거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이거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이렇게 결과값이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나오더라고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5519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2E48CF-3A88-48EE-9677-18B79BA9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83A6B-63BC-4FA0-A514-D5B34B85FECD}"/>
              </a:ext>
            </a:extLst>
          </p:cNvPr>
          <p:cNvSpPr txBox="1"/>
          <p:nvPr/>
        </p:nvSpPr>
        <p:spPr>
          <a:xfrm>
            <a:off x="401712" y="414571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피피티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F6F35-19B4-4187-B8B6-9CF5FAEF6DCF}"/>
              </a:ext>
            </a:extLst>
          </p:cNvPr>
          <p:cNvSpPr txBox="1"/>
          <p:nvPr/>
        </p:nvSpPr>
        <p:spPr>
          <a:xfrm>
            <a:off x="1834119" y="1523375"/>
            <a:ext cx="916629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아주 깔끔하게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군더더기 없이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화이트 톤에 유채색으로 포인트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색조합은 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NS</a:t>
            </a:r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홈쇼핑 컬러 활용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이미지는 선명한 실사 위주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플랫 아이콘이나 실루엣 이미지 금지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실사 이미지와 단색 도형 동시에 사용 필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1997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52A8B-C8AA-4E3D-A110-F39D96026210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1619F-816A-4393-B5E7-2374E0AD128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5FEEE-318D-4C30-9258-46D53E03CAD6}"/>
              </a:ext>
            </a:extLst>
          </p:cNvPr>
          <p:cNvSpPr txBox="1"/>
          <p:nvPr/>
        </p:nvSpPr>
        <p:spPr>
          <a:xfrm>
            <a:off x="1115739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 모형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11BF9-6295-4225-A8E9-AFB59E7D608A}"/>
              </a:ext>
            </a:extLst>
          </p:cNvPr>
          <p:cNvSpPr txBox="1"/>
          <p:nvPr/>
        </p:nvSpPr>
        <p:spPr>
          <a:xfrm>
            <a:off x="1115739" y="2336886"/>
            <a:ext cx="429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자 그래서 우리 모델은 이렇습니다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C4259-350F-4789-9720-259BE32F1AC3}"/>
              </a:ext>
            </a:extLst>
          </p:cNvPr>
          <p:cNvSpPr txBox="1"/>
          <p:nvPr/>
        </p:nvSpPr>
        <p:spPr>
          <a:xfrm>
            <a:off x="1115739" y="2798551"/>
            <a:ext cx="2255746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전처리해서 집어 넣고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전처리해서 집어 넣고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인코딩하고 정규화하고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모델에 학습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아웃풋 다시 지수화 시켜서 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이게 우리 예측 모형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43605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6256B-1734-48DD-A3E1-B3E998E4223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05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55E64-40DB-400E-94C0-A88E3334EB7A}"/>
              </a:ext>
            </a:extLst>
          </p:cNvPr>
          <p:cNvSpPr txBox="1"/>
          <p:nvPr/>
        </p:nvSpPr>
        <p:spPr>
          <a:xfrm>
            <a:off x="865300" y="2562909"/>
            <a:ext cx="166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Evaluation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4CAE5-D424-4EC4-8CE3-6E42B584850E}"/>
              </a:ext>
            </a:extLst>
          </p:cNvPr>
          <p:cNvSpPr txBox="1"/>
          <p:nvPr/>
        </p:nvSpPr>
        <p:spPr>
          <a:xfrm>
            <a:off x="865300" y="3971845"/>
            <a:ext cx="13276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평가식의 이해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D53256-811E-49B6-BF29-5E01407B0CE3}"/>
              </a:ext>
            </a:extLst>
          </p:cNvPr>
          <p:cNvSpPr/>
          <p:nvPr/>
        </p:nvSpPr>
        <p:spPr>
          <a:xfrm rot="5400000">
            <a:off x="8431876" y="-2335876"/>
            <a:ext cx="1424247" cy="60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A8AD6D-B986-454F-97CE-F272A19D9811}"/>
              </a:ext>
            </a:extLst>
          </p:cNvPr>
          <p:cNvSpPr/>
          <p:nvPr/>
        </p:nvSpPr>
        <p:spPr>
          <a:xfrm rot="5400000">
            <a:off x="7075079" y="685365"/>
            <a:ext cx="851542" cy="280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6BCAEF-F0D9-4053-879C-799665F94D5C}"/>
              </a:ext>
            </a:extLst>
          </p:cNvPr>
          <p:cNvSpPr/>
          <p:nvPr/>
        </p:nvSpPr>
        <p:spPr>
          <a:xfrm rot="5400000">
            <a:off x="5503410" y="3455711"/>
            <a:ext cx="3994877" cy="28097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FBE037-7D27-481C-A4D0-0721A3E89DF4}"/>
              </a:ext>
            </a:extLst>
          </p:cNvPr>
          <p:cNvSpPr/>
          <p:nvPr/>
        </p:nvSpPr>
        <p:spPr>
          <a:xfrm rot="5400000">
            <a:off x="10075025" y="4741025"/>
            <a:ext cx="1424247" cy="28097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86E26D-51B6-47E8-BE8D-ECAE6724AC67}"/>
              </a:ext>
            </a:extLst>
          </p:cNvPr>
          <p:cNvSpPr/>
          <p:nvPr/>
        </p:nvSpPr>
        <p:spPr>
          <a:xfrm rot="5400000">
            <a:off x="9694295" y="2586373"/>
            <a:ext cx="2185706" cy="28097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파인애플, 바나나, 앉아있는, 돌이(가) 표시된 사진&#10;&#10;자동 생성된 설명">
            <a:extLst>
              <a:ext uri="{FF2B5EF4-FFF2-40B4-BE49-F238E27FC236}">
                <a16:creationId xmlns:a16="http://schemas.microsoft.com/office/drawing/2014/main" id="{35185906-CF7F-4987-8311-C5B6BE4B2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638" b="79232"/>
          <a:stretch/>
        </p:blipFill>
        <p:spPr>
          <a:xfrm>
            <a:off x="6095998" y="0"/>
            <a:ext cx="6096003" cy="1424247"/>
          </a:xfrm>
          <a:prstGeom prst="rect">
            <a:avLst/>
          </a:prstGeom>
        </p:spPr>
      </p:pic>
      <p:pic>
        <p:nvPicPr>
          <p:cNvPr id="14" name="그림 13" descr="파인애플, 바나나, 앉아있는, 돌이(가) 표시된 사진&#10;&#10;자동 생성된 설명">
            <a:extLst>
              <a:ext uri="{FF2B5EF4-FFF2-40B4-BE49-F238E27FC236}">
                <a16:creationId xmlns:a16="http://schemas.microsoft.com/office/drawing/2014/main" id="{9AB91320-03A9-4571-90C6-721FF3D0F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9" r="73561"/>
          <a:stretch/>
        </p:blipFill>
        <p:spPr>
          <a:xfrm>
            <a:off x="6096000" y="2863122"/>
            <a:ext cx="2809701" cy="3994877"/>
          </a:xfrm>
          <a:prstGeom prst="rect">
            <a:avLst/>
          </a:prstGeom>
        </p:spPr>
      </p:pic>
      <p:pic>
        <p:nvPicPr>
          <p:cNvPr id="15" name="그림 14" descr="파인애플, 바나나, 앉아있는, 돌이(가) 표시된 사진&#10;&#10;자동 생성된 설명">
            <a:extLst>
              <a:ext uri="{FF2B5EF4-FFF2-40B4-BE49-F238E27FC236}">
                <a16:creationId xmlns:a16="http://schemas.microsoft.com/office/drawing/2014/main" id="{D1A575F2-88F4-48A7-AC06-134FC4D31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24270" r="42638" b="25079"/>
          <a:stretch/>
        </p:blipFill>
        <p:spPr>
          <a:xfrm>
            <a:off x="9382296" y="1664444"/>
            <a:ext cx="2809701" cy="3473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C7F86D-081D-434D-A1B6-1E29760A935B}"/>
              </a:ext>
            </a:extLst>
          </p:cNvPr>
          <p:cNvSpPr txBox="1"/>
          <p:nvPr/>
        </p:nvSpPr>
        <p:spPr>
          <a:xfrm rot="20923622">
            <a:off x="4481664" y="3144266"/>
            <a:ext cx="294622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완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  성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48426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37C6F-7752-4BC4-9124-70AEB9C55192}"/>
              </a:ext>
            </a:extLst>
          </p:cNvPr>
          <p:cNvSpPr txBox="1"/>
          <p:nvPr/>
        </p:nvSpPr>
        <p:spPr>
          <a:xfrm>
            <a:off x="301292" y="247774"/>
            <a:ext cx="1048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Evaluation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206A47-CB10-4F38-8F80-6F8FF9093497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9EAFD-0547-49B6-8378-6F0DDD3B64EA}"/>
              </a:ext>
            </a:extLst>
          </p:cNvPr>
          <p:cNvSpPr txBox="1"/>
          <p:nvPr/>
        </p:nvSpPr>
        <p:spPr>
          <a:xfrm>
            <a:off x="1115739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평가식의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32F655-B551-4376-A9E8-6653CCA4FD23}"/>
              </a:ext>
            </a:extLst>
          </p:cNvPr>
          <p:cNvSpPr txBox="1"/>
          <p:nvPr/>
        </p:nvSpPr>
        <p:spPr>
          <a:xfrm>
            <a:off x="1115739" y="2336886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MAPE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란 무엇인가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4A217-35AD-4976-AD42-51B25D5859B3}"/>
              </a:ext>
            </a:extLst>
          </p:cNvPr>
          <p:cNvSpPr txBox="1"/>
          <p:nvPr/>
        </p:nvSpPr>
        <p:spPr>
          <a:xfrm>
            <a:off x="1115739" y="2798551"/>
            <a:ext cx="239360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페이지를 넣을 것인가 말 것인가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8709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DF2A-D1ED-4985-B509-E72407A8CE7B}"/>
              </a:ext>
            </a:extLst>
          </p:cNvPr>
          <p:cNvSpPr txBox="1"/>
          <p:nvPr/>
        </p:nvSpPr>
        <p:spPr>
          <a:xfrm>
            <a:off x="301292" y="247774"/>
            <a:ext cx="1048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Evaluation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67ABDB-7FCE-4C48-A3D7-8FC03DF21F4B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A9371-CB05-4EBB-9F68-24C537C1FA04}"/>
              </a:ext>
            </a:extLst>
          </p:cNvPr>
          <p:cNvSpPr txBox="1"/>
          <p:nvPr/>
        </p:nvSpPr>
        <p:spPr>
          <a:xfrm>
            <a:off x="1115739" y="1629000"/>
            <a:ext cx="2127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D462D-6FEA-4590-80E5-54C461EE6D7D}"/>
              </a:ext>
            </a:extLst>
          </p:cNvPr>
          <p:cNvSpPr txBox="1"/>
          <p:nvPr/>
        </p:nvSpPr>
        <p:spPr>
          <a:xfrm>
            <a:off x="1115739" y="2336886"/>
            <a:ext cx="405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MAPE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보여주고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보여주고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1C463-3A1F-4D7F-9781-C77BF4A8A52E}"/>
              </a:ext>
            </a:extLst>
          </p:cNvPr>
          <p:cNvSpPr txBox="1"/>
          <p:nvPr/>
        </p:nvSpPr>
        <p:spPr>
          <a:xfrm>
            <a:off x="1115739" y="2798551"/>
            <a:ext cx="395973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각 제품별로 얼마나 정확하게 예측 했는지 샘플을 보여줄 거다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물론 잘 맞춘 것만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^^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못 맞추는 모델이 얼마나 오차가 큰지를 보여줄까 말까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46343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49E8D-82DC-4B29-B664-5A4A2B3FF325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06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014EA-2D5F-4431-87F1-2CF2D255DB1A}"/>
              </a:ext>
            </a:extLst>
          </p:cNvPr>
          <p:cNvSpPr txBox="1"/>
          <p:nvPr/>
        </p:nvSpPr>
        <p:spPr>
          <a:xfrm>
            <a:off x="865300" y="2562909"/>
            <a:ext cx="337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 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174E9-F96E-4757-891E-DBB843C16762}"/>
              </a:ext>
            </a:extLst>
          </p:cNvPr>
          <p:cNvSpPr txBox="1"/>
          <p:nvPr/>
        </p:nvSpPr>
        <p:spPr>
          <a:xfrm>
            <a:off x="865300" y="3971845"/>
            <a:ext cx="21980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배경 및 목표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모델링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최적화 결과 비교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2E25CD-E050-41AD-AF23-613834B069B3}"/>
              </a:ext>
            </a:extLst>
          </p:cNvPr>
          <p:cNvSpPr/>
          <p:nvPr/>
        </p:nvSpPr>
        <p:spPr>
          <a:xfrm rot="5400000">
            <a:off x="7353993" y="-1257994"/>
            <a:ext cx="2189018" cy="4705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5AD011-81D3-49F4-9AB8-B5326D3EFA29}"/>
              </a:ext>
            </a:extLst>
          </p:cNvPr>
          <p:cNvSpPr/>
          <p:nvPr/>
        </p:nvSpPr>
        <p:spPr>
          <a:xfrm rot="5400000">
            <a:off x="10843438" y="3918384"/>
            <a:ext cx="1538883" cy="11582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962125-FE86-4A1B-B1CF-27A47133ADF5}"/>
              </a:ext>
            </a:extLst>
          </p:cNvPr>
          <p:cNvSpPr/>
          <p:nvPr/>
        </p:nvSpPr>
        <p:spPr>
          <a:xfrm rot="5400000">
            <a:off x="7642138" y="886665"/>
            <a:ext cx="1612727" cy="4705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4BD23A-B0C9-4FC6-905F-1145942AE3F8}"/>
              </a:ext>
            </a:extLst>
          </p:cNvPr>
          <p:cNvSpPr/>
          <p:nvPr/>
        </p:nvSpPr>
        <p:spPr>
          <a:xfrm rot="5400000">
            <a:off x="8470363" y="3136367"/>
            <a:ext cx="1347273" cy="609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7F0E82-923A-4726-9ECD-525EB8B3B148}"/>
              </a:ext>
            </a:extLst>
          </p:cNvPr>
          <p:cNvSpPr/>
          <p:nvPr/>
        </p:nvSpPr>
        <p:spPr>
          <a:xfrm rot="5400000">
            <a:off x="7997239" y="2463179"/>
            <a:ext cx="902526" cy="4705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D65129EB-8B16-4523-9BF5-F8B26313B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9" r="15541" b="49999"/>
          <a:stretch/>
        </p:blipFill>
        <p:spPr>
          <a:xfrm>
            <a:off x="11033759" y="-32397"/>
            <a:ext cx="1158241" cy="3461398"/>
          </a:xfrm>
          <a:prstGeom prst="rect">
            <a:avLst/>
          </a:prstGeom>
        </p:spPr>
      </p:pic>
      <p:pic>
        <p:nvPicPr>
          <p:cNvPr id="17" name="그림 16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82687545-9C12-4EA1-8BB6-67883031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9" t="35610" r="28901" b="40009"/>
          <a:stretch/>
        </p:blipFill>
        <p:spPr>
          <a:xfrm>
            <a:off x="6096000" y="2432803"/>
            <a:ext cx="4705004" cy="1687829"/>
          </a:xfrm>
          <a:prstGeom prst="rect">
            <a:avLst/>
          </a:prstGeom>
        </p:spPr>
      </p:pic>
      <p:pic>
        <p:nvPicPr>
          <p:cNvPr id="18" name="그림 17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3ADC4913-E492-4BA4-ABD4-06E829B2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7" t="80071" r="15499"/>
          <a:stretch/>
        </p:blipFill>
        <p:spPr>
          <a:xfrm>
            <a:off x="6096000" y="5510728"/>
            <a:ext cx="6096000" cy="1379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91295-5C91-4258-B9C9-93CD6476C9A7}"/>
              </a:ext>
            </a:extLst>
          </p:cNvPr>
          <p:cNvSpPr txBox="1"/>
          <p:nvPr/>
        </p:nvSpPr>
        <p:spPr>
          <a:xfrm rot="20923622">
            <a:off x="4481664" y="3144266"/>
            <a:ext cx="294622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완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  성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55502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144CD-8F6D-4DC4-9293-A2CFDAFC2FFA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AD660D-B96A-43EE-ADCA-32FD590CD5F3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5C7C9-1B70-4CD4-9C3E-F78AA44C34CE}"/>
              </a:ext>
            </a:extLst>
          </p:cNvPr>
          <p:cNvSpPr txBox="1"/>
          <p:nvPr/>
        </p:nvSpPr>
        <p:spPr>
          <a:xfrm>
            <a:off x="1115739" y="1629000"/>
            <a:ext cx="6585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모델을 활용한 편성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8AB14-B4E9-4D74-8259-12F3644046AB}"/>
              </a:ext>
            </a:extLst>
          </p:cNvPr>
          <p:cNvSpPr txBox="1"/>
          <p:nvPr/>
        </p:nvSpPr>
        <p:spPr>
          <a:xfrm>
            <a:off x="1115739" y="2336886"/>
            <a:ext cx="5280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페이지는 다시 비즈니스 이해 페이지야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80BE1-E9FF-479E-97C0-9093104C8DD6}"/>
              </a:ext>
            </a:extLst>
          </p:cNvPr>
          <p:cNvSpPr txBox="1"/>
          <p:nvPr/>
        </p:nvSpPr>
        <p:spPr>
          <a:xfrm>
            <a:off x="1115739" y="2798551"/>
            <a:ext cx="3602268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모델을 활용해서 편성 최적화를 하려는 분석 배경과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목표를 이해해야 해 여기서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그러니까 예측 모델의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Deploying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 Understanding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57901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847DB-6ED4-4C2F-8061-793C8856B780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0BB1C6-7FA6-4686-A36E-9065EA1C57A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8F2B8-E432-4CF5-8EA9-A69F4AED03E4}"/>
              </a:ext>
            </a:extLst>
          </p:cNvPr>
          <p:cNvSpPr txBox="1"/>
          <p:nvPr/>
        </p:nvSpPr>
        <p:spPr>
          <a:xfrm>
            <a:off x="1115739" y="1629000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49713-0DE6-458F-8741-99C316F39029}"/>
              </a:ext>
            </a:extLst>
          </p:cNvPr>
          <p:cNvSpPr txBox="1"/>
          <p:nvPr/>
        </p:nvSpPr>
        <p:spPr>
          <a:xfrm>
            <a:off x="1115739" y="2336886"/>
            <a:ext cx="5806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그럼 그 편성 최적화 모델링을 어떻게 할 건데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5A422-6DF6-4CB0-9AF2-F35726225E86}"/>
              </a:ext>
            </a:extLst>
          </p:cNvPr>
          <p:cNvSpPr txBox="1"/>
          <p:nvPr/>
        </p:nvSpPr>
        <p:spPr>
          <a:xfrm>
            <a:off x="1115739" y="2798551"/>
            <a:ext cx="270458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이론적 배경을 졸라 풀어 씁니다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우리가 이렇게 모델링을 했어야 했는지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쿠션을 겁나 까는 겁니다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여러분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2170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731DE-469F-4A2C-AF3F-33EBAE2152ED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2FA75F-F1F5-4AAF-BBC8-848ACE7D9378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E9363-E0C5-47C6-9B6C-4B1B62E3F4B3}"/>
              </a:ext>
            </a:extLst>
          </p:cNvPr>
          <p:cNvSpPr txBox="1"/>
          <p:nvPr/>
        </p:nvSpPr>
        <p:spPr>
          <a:xfrm>
            <a:off x="111573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1C66A-CC40-412D-A024-499C2177F862}"/>
              </a:ext>
            </a:extLst>
          </p:cNvPr>
          <p:cNvSpPr txBox="1"/>
          <p:nvPr/>
        </p:nvSpPr>
        <p:spPr>
          <a:xfrm>
            <a:off x="1115739" y="2336886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우리 최적화 모형은 이렇습니다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26D9B-2B42-4BA9-9E96-27E66EEDC46B}"/>
              </a:ext>
            </a:extLst>
          </p:cNvPr>
          <p:cNvSpPr txBox="1"/>
          <p:nvPr/>
        </p:nvSpPr>
        <p:spPr>
          <a:xfrm>
            <a:off x="1115739" y="2798551"/>
            <a:ext cx="19912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그냥 모형만 보여줘 된장먹을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86439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83D2A-EFC6-4904-B5B2-BADE0A900F31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F05E3E-C556-4605-BDD4-192A3BE0CAB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CB266-AF80-48C6-8C81-5A8653B79413}"/>
              </a:ext>
            </a:extLst>
          </p:cNvPr>
          <p:cNvSpPr txBox="1"/>
          <p:nvPr/>
        </p:nvSpPr>
        <p:spPr>
          <a:xfrm>
            <a:off x="111573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최적화 결과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ADFB5-1435-420B-BB00-922A9F791284}"/>
              </a:ext>
            </a:extLst>
          </p:cNvPr>
          <p:cNvSpPr txBox="1"/>
          <p:nvPr/>
        </p:nvSpPr>
        <p:spPr>
          <a:xfrm>
            <a:off x="1115739" y="2336886"/>
            <a:ext cx="4663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하지만 가능하다면 결과 비교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해야죠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0531F-9F6D-4E0D-8343-6757A388DF6B}"/>
              </a:ext>
            </a:extLst>
          </p:cNvPr>
          <p:cNvSpPr txBox="1"/>
          <p:nvPr/>
        </p:nvSpPr>
        <p:spPr>
          <a:xfrm>
            <a:off x="1115739" y="2798551"/>
            <a:ext cx="387798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기존 제공된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2020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6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 테스트 데이터의 예측 취급액과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우리의 편성 최적화 모델로 재편성한 편성표의 예측 취급액을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비교해서 보여주면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끝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6583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F7879-ED7A-4E81-8DD7-BC32665BF45F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07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BDE38-D47B-44A2-9404-C4C9ADFA207F}"/>
              </a:ext>
            </a:extLst>
          </p:cNvPr>
          <p:cNvSpPr txBox="1"/>
          <p:nvPr/>
        </p:nvSpPr>
        <p:spPr>
          <a:xfrm>
            <a:off x="865300" y="2562909"/>
            <a:ext cx="1166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2BC7C-B030-4ED7-9A8B-61AAC7EBE25F}"/>
              </a:ext>
            </a:extLst>
          </p:cNvPr>
          <p:cNvSpPr txBox="1"/>
          <p:nvPr/>
        </p:nvSpPr>
        <p:spPr>
          <a:xfrm>
            <a:off x="865300" y="3971845"/>
            <a:ext cx="13276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기대효과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D7865-98A7-40B7-BE12-8B99128C8ABF}"/>
              </a:ext>
            </a:extLst>
          </p:cNvPr>
          <p:cNvSpPr/>
          <p:nvPr/>
        </p:nvSpPr>
        <p:spPr>
          <a:xfrm rot="5400000">
            <a:off x="3844489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E6FC68-CF8E-4BE2-9DC3-EB2FE80A7489}"/>
              </a:ext>
            </a:extLst>
          </p:cNvPr>
          <p:cNvSpPr/>
          <p:nvPr/>
        </p:nvSpPr>
        <p:spPr>
          <a:xfrm rot="5400000">
            <a:off x="4919170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E364F7-96DF-4270-A8F1-41A4CDCF8C71}"/>
              </a:ext>
            </a:extLst>
          </p:cNvPr>
          <p:cNvSpPr/>
          <p:nvPr/>
        </p:nvSpPr>
        <p:spPr>
          <a:xfrm rot="5400000">
            <a:off x="5993851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BF667F-AC55-4499-817F-D202B941CC0B}"/>
              </a:ext>
            </a:extLst>
          </p:cNvPr>
          <p:cNvSpPr/>
          <p:nvPr/>
        </p:nvSpPr>
        <p:spPr>
          <a:xfrm rot="5400000">
            <a:off x="7068532" y="3912427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CEC589-7CD0-49DA-A769-349C9C17B4A8}"/>
              </a:ext>
            </a:extLst>
          </p:cNvPr>
          <p:cNvSpPr/>
          <p:nvPr/>
        </p:nvSpPr>
        <p:spPr>
          <a:xfrm rot="5400000">
            <a:off x="8143213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C0AA6-107C-4A0A-9D4A-B009EBE40F69}"/>
              </a:ext>
            </a:extLst>
          </p:cNvPr>
          <p:cNvSpPr/>
          <p:nvPr/>
        </p:nvSpPr>
        <p:spPr>
          <a:xfrm rot="5400000">
            <a:off x="9217894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EA763D-E561-4503-960C-7A5DE4DB1022}"/>
              </a:ext>
            </a:extLst>
          </p:cNvPr>
          <p:cNvSpPr/>
          <p:nvPr/>
        </p:nvSpPr>
        <p:spPr>
          <a:xfrm rot="5400000">
            <a:off x="5980860" y="6048798"/>
            <a:ext cx="956258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08E3E96F-40F0-4E7E-9D01-CA9A0392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5" t="29914" b="5552"/>
          <a:stretch/>
        </p:blipFill>
        <p:spPr>
          <a:xfrm>
            <a:off x="11466022" y="1629000"/>
            <a:ext cx="725978" cy="5229000"/>
          </a:xfrm>
          <a:prstGeom prst="rect">
            <a:avLst/>
          </a:prstGeom>
        </p:spPr>
      </p:pic>
      <p:pic>
        <p:nvPicPr>
          <p:cNvPr id="16" name="그림 15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6F3AB7E8-8C38-4328-9A22-B9D8747F7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6" t="30308" r="17602" b="5552"/>
          <a:stretch/>
        </p:blipFill>
        <p:spPr>
          <a:xfrm>
            <a:off x="9316660" y="1660916"/>
            <a:ext cx="729361" cy="5197084"/>
          </a:xfrm>
          <a:prstGeom prst="rect">
            <a:avLst/>
          </a:prstGeom>
        </p:spPr>
      </p:pic>
      <p:pic>
        <p:nvPicPr>
          <p:cNvPr id="17" name="그림 16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A424293D-5B4C-4E26-BD57-7A754D68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8" t="29914" r="35257" b="5552"/>
          <a:stretch/>
        </p:blipFill>
        <p:spPr>
          <a:xfrm>
            <a:off x="7167296" y="1629000"/>
            <a:ext cx="725979" cy="52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DFC895-F8A8-4390-9165-A0D04CCB64C7}"/>
              </a:ext>
            </a:extLst>
          </p:cNvPr>
          <p:cNvSpPr txBox="1"/>
          <p:nvPr/>
        </p:nvSpPr>
        <p:spPr>
          <a:xfrm rot="20923622">
            <a:off x="2664732" y="2670631"/>
            <a:ext cx="294622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완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  성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93014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6BA262-5571-4A5D-B86C-F5FA7286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B94C3D-66A7-4299-B96F-BDA3BEDCC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3"/>
            <a:ext cx="11430000" cy="642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936DFC-CCA4-4A8F-9851-2BE5517A63A3}"/>
              </a:ext>
            </a:extLst>
          </p:cNvPr>
          <p:cNvSpPr txBox="1"/>
          <p:nvPr/>
        </p:nvSpPr>
        <p:spPr>
          <a:xfrm rot="20923622">
            <a:off x="4803819" y="3111570"/>
            <a:ext cx="258436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템플릿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5577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61D8C-207D-41FB-80B1-DD2D2A04080B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C53794-710A-4363-BD39-F649DC56819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69E25-6F00-49F5-BE82-52C105C85949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168FA-8790-4109-9D89-A9ED035A501D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5DC4C-3543-4227-8F23-9D8B8B7966C2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58328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B8769-9111-4AB0-8C98-928FBCD654CB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426803-6D20-4A82-9C55-60D90AE5EFCB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5CA39-6178-4F4E-BA29-D43D9D472FEB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6E587-B24E-408F-BC7B-900936147712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D11D0-BB5B-4456-AD27-38FF8DE5BC5D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9932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5B2AD-3B40-4D1A-A8D1-8A4F3E806FEC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F1530-7381-4961-B42A-93703B88DF1A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A25C0-07A4-4B5B-B2AB-96975E4FF069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405-07CE-4FB5-806F-31F2B850ABBC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BD072-0D20-45D1-A465-2D441E84FDD6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33087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80F4E5-B66C-4E10-939B-15B92302B9CC}"/>
              </a:ext>
            </a:extLst>
          </p:cNvPr>
          <p:cNvSpPr/>
          <p:nvPr/>
        </p:nvSpPr>
        <p:spPr>
          <a:xfrm>
            <a:off x="812800" y="1705428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7AF98A-5A0A-45D1-AEBB-46EA781E57A6}"/>
              </a:ext>
            </a:extLst>
          </p:cNvPr>
          <p:cNvSpPr txBox="1"/>
          <p:nvPr/>
        </p:nvSpPr>
        <p:spPr>
          <a:xfrm>
            <a:off x="4165872" y="3075057"/>
            <a:ext cx="3860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NS</a:t>
            </a:r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홈쇼핑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언더독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6236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7034C3-AD28-487B-A158-D6E28617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A5DA9-30F3-4243-9F97-C62346D8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3"/>
            <a:ext cx="11430000" cy="642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6AE12-72D3-40FC-B95F-B8331BFC8239}"/>
              </a:ext>
            </a:extLst>
          </p:cNvPr>
          <p:cNvSpPr txBox="1"/>
          <p:nvPr/>
        </p:nvSpPr>
        <p:spPr>
          <a:xfrm rot="20923622">
            <a:off x="4803819" y="3111570"/>
            <a:ext cx="258436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템플릿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9418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319023" y="412294"/>
            <a:ext cx="4403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Two-Stage </a:t>
            </a:r>
            <a:r>
              <a:rPr lang="ko-KR" altLang="en-US" sz="3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모델을 통한 </a:t>
            </a:r>
          </a:p>
          <a:p>
            <a:pPr algn="ctr"/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NS</a:t>
            </a:r>
            <a:r>
              <a:rPr lang="ko-KR" altLang="en-US" sz="3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홈쇼핑 판매실적 예측</a:t>
            </a:r>
            <a:endParaRPr lang="en-US" altLang="ko-KR" sz="3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및 편성 최적화 방안 제시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5A828-AB25-4DEA-B097-930C91DBEFC9}"/>
              </a:ext>
            </a:extLst>
          </p:cNvPr>
          <p:cNvSpPr txBox="1"/>
          <p:nvPr/>
        </p:nvSpPr>
        <p:spPr>
          <a:xfrm>
            <a:off x="9286324" y="5458037"/>
            <a:ext cx="1555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엄덕구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8736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5546810" y="3075057"/>
            <a:ext cx="1098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9941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01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6E14B-64FB-4DF8-BBC4-1962E60546AE}"/>
              </a:ext>
            </a:extLst>
          </p:cNvPr>
          <p:cNvSpPr txBox="1"/>
          <p:nvPr/>
        </p:nvSpPr>
        <p:spPr>
          <a:xfrm>
            <a:off x="865300" y="2562909"/>
            <a:ext cx="357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 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E4570-AF5E-4310-871C-65617349CB52}"/>
              </a:ext>
            </a:extLst>
          </p:cNvPr>
          <p:cNvSpPr txBox="1"/>
          <p:nvPr/>
        </p:nvSpPr>
        <p:spPr>
          <a:xfrm>
            <a:off x="865300" y="3971845"/>
            <a:ext cx="9621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배경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목표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16573E-EEE8-47D1-A2D9-9E7C8F42010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베리, 케이크, 과일, 음식이(가) 표시된 사진&#10;&#10;자동 생성된 설명">
            <a:extLst>
              <a:ext uri="{FF2B5EF4-FFF2-40B4-BE49-F238E27FC236}">
                <a16:creationId xmlns:a16="http://schemas.microsoft.com/office/drawing/2014/main" id="{2F4DACB3-5A54-4211-9F14-C8390A99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r="50000" b="779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28058-E994-4B91-B510-71158D4FC23D}"/>
              </a:ext>
            </a:extLst>
          </p:cNvPr>
          <p:cNvSpPr txBox="1"/>
          <p:nvPr/>
        </p:nvSpPr>
        <p:spPr>
          <a:xfrm rot="20923622">
            <a:off x="4481664" y="3144266"/>
            <a:ext cx="294622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완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  성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2682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1007896" y="2089712"/>
            <a:ext cx="2012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분석배경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4C79F-DCD2-4335-8AB4-9C35E3C676F3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5C3A2-D6AE-417D-952C-39DE2B19C4E6}"/>
              </a:ext>
            </a:extLst>
          </p:cNvPr>
          <p:cNvSpPr txBox="1"/>
          <p:nvPr/>
        </p:nvSpPr>
        <p:spPr>
          <a:xfrm>
            <a:off x="1007896" y="279759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하필 데이터인가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6D442-B093-4638-ABBF-4966B56F0EAD}"/>
              </a:ext>
            </a:extLst>
          </p:cNvPr>
          <p:cNvSpPr txBox="1"/>
          <p:nvPr/>
        </p:nvSpPr>
        <p:spPr>
          <a:xfrm>
            <a:off x="1007896" y="3259263"/>
            <a:ext cx="1542410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D10056-868E-458C-8966-A24BA9C7C770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35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NS홈쇼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4730"/>
      </a:accent1>
      <a:accent2>
        <a:srgbClr val="A76B15"/>
      </a:accent2>
      <a:accent3>
        <a:srgbClr val="4D3531"/>
      </a:accent3>
      <a:accent4>
        <a:srgbClr val="58734A"/>
      </a:accent4>
      <a:accent5>
        <a:srgbClr val="ECEBE9"/>
      </a:accent5>
      <a:accent6>
        <a:srgbClr val="FFFFFF"/>
      </a:accent6>
      <a:hlink>
        <a:srgbClr val="0563C1"/>
      </a:hlink>
      <a:folHlink>
        <a:srgbClr val="954F72"/>
      </a:folHlink>
    </a:clrScheme>
    <a:fontScheme name="모두 나눔 바른 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1063</Words>
  <Application>Microsoft Office PowerPoint</Application>
  <PresentationFormat>와이드스크린</PresentationFormat>
  <Paragraphs>355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왕수</dc:creator>
  <cp:lastModifiedBy>신 왕수</cp:lastModifiedBy>
  <cp:revision>140</cp:revision>
  <dcterms:created xsi:type="dcterms:W3CDTF">2020-09-15T04:22:30Z</dcterms:created>
  <dcterms:modified xsi:type="dcterms:W3CDTF">2020-09-22T15:50:32Z</dcterms:modified>
</cp:coreProperties>
</file>